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  <p:sldId id="257" r:id="rId9"/>
    <p:sldId id="258" r:id="rId10"/>
    <p:sldId id="282" r:id="rId11"/>
    <p:sldId id="259" r:id="rId12"/>
    <p:sldId id="260" r:id="rId13"/>
    <p:sldId id="268" r:id="rId14"/>
    <p:sldId id="261" r:id="rId15"/>
    <p:sldId id="270" r:id="rId16"/>
    <p:sldId id="271" r:id="rId17"/>
    <p:sldId id="273" r:id="rId18"/>
    <p:sldId id="274" r:id="rId19"/>
    <p:sldId id="275" r:id="rId20"/>
    <p:sldId id="283" r:id="rId21"/>
    <p:sldId id="278" r:id="rId22"/>
    <p:sldId id="277" r:id="rId23"/>
    <p:sldId id="284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F03A"/>
    <a:srgbClr val="A4EF12"/>
    <a:srgbClr val="95D800"/>
    <a:srgbClr val="ADD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5"/>
    <p:restoredTop sz="96351"/>
  </p:normalViewPr>
  <p:slideViewPr>
    <p:cSldViewPr snapToGrid="0">
      <p:cViewPr varScale="1">
        <p:scale>
          <a:sx n="131" d="100"/>
          <a:sy n="131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6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2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1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6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199EF5-4CAC-9C4B-57C3-A50B3D6BC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689412"/>
            <a:ext cx="7586662" cy="3768538"/>
          </a:xfrm>
        </p:spPr>
        <p:txBody>
          <a:bodyPr>
            <a:normAutofit/>
          </a:bodyPr>
          <a:lstStyle/>
          <a:p>
            <a:pPr algn="r">
              <a:lnSpc>
                <a:spcPts val="10000"/>
              </a:lnSpc>
              <a:spcBef>
                <a:spcPts val="0"/>
              </a:spcBef>
            </a:pP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BUILDING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10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BETTER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9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3004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4B37C26D-6A55-B6B0-F648-7DB67FF29DD1}"/>
              </a:ext>
            </a:extLst>
          </p:cNvPr>
          <p:cNvSpPr/>
          <p:nvPr/>
        </p:nvSpPr>
        <p:spPr>
          <a:xfrm rot="5400000">
            <a:off x="3900053" y="-3467568"/>
            <a:ext cx="1368605" cy="91687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9E54F5-BE47-FBC0-1CFD-90C197B4231E}"/>
              </a:ext>
            </a:extLst>
          </p:cNvPr>
          <p:cNvSpPr txBox="1">
            <a:spLocks/>
          </p:cNvSpPr>
          <p:nvPr/>
        </p:nvSpPr>
        <p:spPr>
          <a:xfrm>
            <a:off x="111211" y="675409"/>
            <a:ext cx="8464377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Helvetica Light" panose="020B0403020202020204" pitchFamily="34" charset="0"/>
              </a:rPr>
              <a:t>AESTHETIC PRINCIPLES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CC9BA-0B90-A5FE-ABF3-AB52D47A3C69}"/>
              </a:ext>
            </a:extLst>
          </p:cNvPr>
          <p:cNvSpPr txBox="1"/>
          <p:nvPr/>
        </p:nvSpPr>
        <p:spPr>
          <a:xfrm>
            <a:off x="1057835" y="2930598"/>
            <a:ext cx="5038164" cy="392740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SHAPE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SPACE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COLOR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349C2-34D0-1926-ED68-7E8FB2925678}"/>
              </a:ext>
            </a:extLst>
          </p:cNvPr>
          <p:cNvSpPr txBox="1"/>
          <p:nvPr/>
        </p:nvSpPr>
        <p:spPr>
          <a:xfrm>
            <a:off x="6096000" y="2930598"/>
            <a:ext cx="5038164" cy="3488991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BALANCE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MOVEMENT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PROPORTIONS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4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Helvetica Light" panose="020B0403020202020204" pitchFamily="34" charset="0"/>
              </a:rPr>
              <a:t>S			H			A			P			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BAB46A-1CAF-9ABE-C911-EADD52077FAB}"/>
              </a:ext>
            </a:extLst>
          </p:cNvPr>
          <p:cNvSpPr/>
          <p:nvPr/>
        </p:nvSpPr>
        <p:spPr>
          <a:xfrm>
            <a:off x="4345227" y="684742"/>
            <a:ext cx="1055840" cy="1055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A911AF7-CA98-FF78-2147-9299460887D5}"/>
              </a:ext>
            </a:extLst>
          </p:cNvPr>
          <p:cNvSpPr/>
          <p:nvPr/>
        </p:nvSpPr>
        <p:spPr>
          <a:xfrm>
            <a:off x="6942291" y="675870"/>
            <a:ext cx="1188929" cy="10249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26DC9-9AEA-DEBD-379A-E1491E2BD249}"/>
              </a:ext>
            </a:extLst>
          </p:cNvPr>
          <p:cNvSpPr/>
          <p:nvPr/>
        </p:nvSpPr>
        <p:spPr>
          <a:xfrm>
            <a:off x="9711844" y="684742"/>
            <a:ext cx="1064713" cy="1064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AFF34B5-B53E-B2DB-FBEF-5AF7FF670ED8}"/>
              </a:ext>
            </a:extLst>
          </p:cNvPr>
          <p:cNvSpPr/>
          <p:nvPr/>
        </p:nvSpPr>
        <p:spPr>
          <a:xfrm>
            <a:off x="1415443" y="675870"/>
            <a:ext cx="1064712" cy="1064712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USE SHAPE TO CONVEY AN IDEA?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WHAT SHAPE SUITS MY PRESENTATION?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SHAPE CONTRIBUTE TO FLOW?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1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4C86F-0BB6-6021-429F-0213DB64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5" y="312190"/>
            <a:ext cx="4657084" cy="6137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EDEF0-FB2C-1FBC-3496-A69AED15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42" y="312190"/>
            <a:ext cx="5585246" cy="61941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C1BF03-F647-2BE8-944D-59ABFA42CBD4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2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0923"/>
            <a:ext cx="11699310" cy="1503658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latin typeface="Helvetica Light" panose="020B0403020202020204" pitchFamily="34" charset="0"/>
              </a:rPr>
              <a:t>S		P				C		E</a:t>
            </a:r>
            <a:br>
              <a:rPr lang="en-US" sz="8000" dirty="0">
                <a:latin typeface="Helvetica Light" panose="020B0403020202020204" pitchFamily="34" charset="0"/>
              </a:rPr>
            </a:br>
            <a:r>
              <a:rPr lang="en-US" sz="8000" dirty="0">
                <a:latin typeface="Helvetica Light" panose="020B0403020202020204" pitchFamily="34" charset="0"/>
              </a:rPr>
              <a:t>	A</a:t>
            </a:r>
            <a:r>
              <a:rPr lang="en-US" sz="8800" dirty="0">
                <a:latin typeface="Helvetica Light" panose="020B0403020202020204" pitchFamily="34" charset="0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056351"/>
            <a:ext cx="12192001" cy="3814176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DO ELEMENTS HAVE ROOM?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MY FIGURE CRAMPED?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ARE DIFFERENT IDEAS DELIMITED?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</a:t>
            </a:r>
            <a:r>
              <a:rPr lang="en-US" sz="28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TOO MUCH </a:t>
            </a:r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SPACE?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4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CBC5C-4C87-110E-9F64-00BE9ACE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6" y="1052185"/>
            <a:ext cx="5149014" cy="4960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6" y="689271"/>
            <a:ext cx="4537289" cy="54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106454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HUE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SATURATION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SHADE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OPACITY/TRANSPARENCY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4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FOR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EMPHASIS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TO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DIS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TINGU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ISH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COLOR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Light" panose="020B0403020202020204" pitchFamily="34" charset="0"/>
              </a:rPr>
              <a:t>FOR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AESTHETICS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7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9" y="689271"/>
            <a:ext cx="4537289" cy="5479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3B95A-CDB5-46FE-DB96-406F7BB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3" y="689272"/>
            <a:ext cx="4537288" cy="54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 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MOVE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MENT </a:t>
            </a:r>
            <a:r>
              <a:rPr lang="en-US" sz="88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</a:t>
            </a:r>
            <a:endParaRPr lang="en-US" sz="8800" dirty="0">
              <a:solidFill>
                <a:schemeClr val="accent5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A NARRATIVE?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AM I LEADING THE VIEWER?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SINGLE OR MULTIPART FIGURE?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5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50447-46DB-5E62-5630-53B1DC2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31" r="-1085"/>
          <a:stretch/>
        </p:blipFill>
        <p:spPr>
          <a:xfrm>
            <a:off x="6693242" y="356984"/>
            <a:ext cx="4885036" cy="63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16200000" flipH="1">
            <a:off x="7281039" y="-3159974"/>
            <a:ext cx="1425310" cy="83966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4221272" y="712988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WHAT FIGURES DO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4183694" y="2599152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COMMUNICATE IDEAS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UNITE CONCEPTS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ENTERTAIN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E8EB6-83A5-4D55-7F68-590EA2DEF109}"/>
              </a:ext>
            </a:extLst>
          </p:cNvPr>
          <p:cNvGrpSpPr/>
          <p:nvPr/>
        </p:nvGrpSpPr>
        <p:grpSpPr>
          <a:xfrm flipH="1">
            <a:off x="0" y="1313382"/>
            <a:ext cx="6775064" cy="6120814"/>
            <a:chOff x="5428755" y="737186"/>
            <a:chExt cx="6775064" cy="6120814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D1002E5-72D1-FC02-59C0-5F3F26B54906}"/>
                </a:ext>
              </a:extLst>
            </p:cNvPr>
            <p:cNvSpPr/>
            <p:nvPr/>
          </p:nvSpPr>
          <p:spPr>
            <a:xfrm rot="18797686">
              <a:off x="6031710" y="3199452"/>
              <a:ext cx="1620253" cy="187932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3D4D7C0-73EE-6A5C-084B-B0A36960E4F0}"/>
                </a:ext>
              </a:extLst>
            </p:cNvPr>
            <p:cNvSpPr/>
            <p:nvPr/>
          </p:nvSpPr>
          <p:spPr>
            <a:xfrm rot="17651800">
              <a:off x="6029785" y="2439257"/>
              <a:ext cx="3413494" cy="3350079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FBC4320-2A12-6A16-0FEA-6E49F396DC0D}"/>
                </a:ext>
              </a:extLst>
            </p:cNvPr>
            <p:cNvSpPr/>
            <p:nvPr/>
          </p:nvSpPr>
          <p:spPr>
            <a:xfrm rot="18711467">
              <a:off x="8139301" y="1880718"/>
              <a:ext cx="2742359" cy="2695842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2A948D-8D44-0713-C2A8-6CC7101ECACA}"/>
                </a:ext>
              </a:extLst>
            </p:cNvPr>
            <p:cNvSpPr/>
            <p:nvPr/>
          </p:nvSpPr>
          <p:spPr>
            <a:xfrm>
              <a:off x="5649280" y="3429000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7F58BD-0326-F9A4-6A0C-BE3799815E6A}"/>
                </a:ext>
              </a:extLst>
            </p:cNvPr>
            <p:cNvSpPr/>
            <p:nvPr/>
          </p:nvSpPr>
          <p:spPr>
            <a:xfrm>
              <a:off x="6892543" y="334192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4CA377-349C-9B18-4DC5-E1CB1397D57C}"/>
                </a:ext>
              </a:extLst>
            </p:cNvPr>
            <p:cNvSpPr/>
            <p:nvPr/>
          </p:nvSpPr>
          <p:spPr>
            <a:xfrm>
              <a:off x="8079659" y="2169695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3A8654-0228-ABC1-4723-121369DD4352}"/>
                </a:ext>
              </a:extLst>
            </p:cNvPr>
            <p:cNvSpPr/>
            <p:nvPr/>
          </p:nvSpPr>
          <p:spPr>
            <a:xfrm>
              <a:off x="9812207" y="188093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D63F78DF-E023-91BA-D7AE-22102CB7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8755" y="1689842"/>
              <a:ext cx="6775064" cy="516815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62D74A-9805-3111-6AD6-C07CBC447EA6}"/>
                </a:ext>
              </a:extLst>
            </p:cNvPr>
            <p:cNvSpPr/>
            <p:nvPr/>
          </p:nvSpPr>
          <p:spPr>
            <a:xfrm>
              <a:off x="11247760" y="3788647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D5B81A1-B506-03DA-DCEF-780AD28CCBA5}"/>
                </a:ext>
              </a:extLst>
            </p:cNvPr>
            <p:cNvSpPr/>
            <p:nvPr/>
          </p:nvSpPr>
          <p:spPr>
            <a:xfrm rot="8270968">
              <a:off x="6844236" y="737186"/>
              <a:ext cx="3920461" cy="3708216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2684C07-F9E2-8F0D-4E4B-0B10042FC86E}"/>
                </a:ext>
              </a:extLst>
            </p:cNvPr>
            <p:cNvSpPr/>
            <p:nvPr/>
          </p:nvSpPr>
          <p:spPr>
            <a:xfrm rot="935442">
              <a:off x="8718953" y="2107413"/>
              <a:ext cx="3102275" cy="3049653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1010FF8-6C32-5297-9986-DD42D68C365E}"/>
                </a:ext>
              </a:extLst>
            </p:cNvPr>
            <p:cNvSpPr/>
            <p:nvPr/>
          </p:nvSpPr>
          <p:spPr>
            <a:xfrm>
              <a:off x="7799718" y="2490147"/>
              <a:ext cx="2335760" cy="220885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35C2EE-541E-C451-2104-F95C9CC7F3FE}"/>
                </a:ext>
              </a:extLst>
            </p:cNvPr>
            <p:cNvSpPr/>
            <p:nvPr/>
          </p:nvSpPr>
          <p:spPr>
            <a:xfrm>
              <a:off x="9956585" y="3287829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46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EB663-D56B-3F9B-2E53-661F03B2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2"/>
          <a:stretch/>
        </p:blipFill>
        <p:spPr>
          <a:xfrm>
            <a:off x="6771235" y="356984"/>
            <a:ext cx="4783022" cy="62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PRO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PORTIONS</a:t>
            </a:r>
            <a:endParaRPr lang="en-US" sz="8800" dirty="0">
              <a:solidFill>
                <a:schemeClr val="accent4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DO PROPORTIONS MATTER? (PCA)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CONVEY IMPORTANCE?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SOME PORPORTIONS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</a:rPr>
              <a:t>DON’T WORK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3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8D63F2-2389-09AB-515D-33F688D3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4" y="689271"/>
            <a:ext cx="4537288" cy="547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22275-D828-06BF-9702-A93A866C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6" y="689271"/>
            <a:ext cx="4537287" cy="54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098F5-F1F6-378C-C0DB-43306EE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4" y="442631"/>
            <a:ext cx="10500659" cy="6258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FB764F-8E2F-38C4-595D-EB47BD1E2D0B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7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TEXT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AND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Script" panose="020B0804020000000003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FONTS</a:t>
            </a:r>
            <a:endParaRPr lang="en-US" sz="8800" dirty="0">
              <a:solidFill>
                <a:schemeClr val="accent2">
                  <a:lumMod val="60000"/>
                  <a:lumOff val="40000"/>
                </a:schemeClr>
              </a:solidFill>
              <a:latin typeface="Noteworthy Light" panose="02000400000000000000" pitchFamily="2" charset="77"/>
              <a:ea typeface="Noteworthy Light" panose="02000400000000000000" pitchFamily="2" charset="77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NON-SERIF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77"/>
              </a:rPr>
              <a:t>PLAYFUL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CONSERVATIVE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TEXT TO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MAKE A POINT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1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1FC70-3265-ACA1-7DD3-01F5384F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5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4FCFE-4BEB-293D-914E-F0949315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5400000">
            <a:off x="2879421" y="-2527271"/>
            <a:ext cx="1380993" cy="71398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-1315232" y="714932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GOOD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 FIGURES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688933" y="2572679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TELL THE </a:t>
            </a:r>
            <a:r>
              <a:rPr lang="en-US" sz="3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 Oblique" panose="020B0403020202020204" pitchFamily="34" charset="0"/>
              </a:rPr>
              <a:t>WHOLE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 STORY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EASILY INTERPRETABLE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PLEASE THE EYES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911D-7FF8-3ACC-8C5C-1D6EC53E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25426" y="1733144"/>
            <a:ext cx="510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4026089" y="0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4001068" y="5326227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4026089" y="5198887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9926" y="716146"/>
            <a:ext cx="3106229" cy="4008428"/>
          </a:xfrm>
          <a:prstGeom prst="rect">
            <a:avLst/>
          </a:prstGeom>
        </p:spPr>
      </p:pic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096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4051109" y="0"/>
            <a:ext cx="814089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MUST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41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1" y="-6849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-25020" y="5319378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1" y="5192038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38" y="709297"/>
            <a:ext cx="3106229" cy="4008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A5349-D2FC-B634-02F9-57B38E6ECF1B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MOSTLY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059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EA048-15ED-3297-F2E2-97A67DD8C9F4}"/>
              </a:ext>
            </a:extLst>
          </p:cNvPr>
          <p:cNvSpPr txBox="1"/>
          <p:nvPr/>
        </p:nvSpPr>
        <p:spPr>
          <a:xfrm>
            <a:off x="1553228" y="2228376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CAN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RELY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YOUR TALK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557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-side Corner of Rectangle 6">
            <a:extLst>
              <a:ext uri="{FF2B5EF4-FFF2-40B4-BE49-F238E27FC236}">
                <a16:creationId xmlns:a16="http://schemas.microsoft.com/office/drawing/2014/main" id="{2D9276D9-2609-9F57-0636-E1971F92A78A}"/>
              </a:ext>
            </a:extLst>
          </p:cNvPr>
          <p:cNvSpPr/>
          <p:nvPr/>
        </p:nvSpPr>
        <p:spPr>
          <a:xfrm rot="5400000">
            <a:off x="2579544" y="-2144858"/>
            <a:ext cx="1366405" cy="65254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E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20EF5-F7DD-583D-68C1-0A0D13885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6492" y="365125"/>
            <a:ext cx="5038418" cy="6476468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9BE71A-E4C0-477C-3F11-1459C7DD0DB5}"/>
              </a:ext>
            </a:extLst>
          </p:cNvPr>
          <p:cNvSpPr txBox="1">
            <a:spLocks/>
          </p:cNvSpPr>
          <p:nvPr/>
        </p:nvSpPr>
        <p:spPr>
          <a:xfrm>
            <a:off x="0" y="67540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FILE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CBFD7-D8F4-F182-A76F-42C9A56B483A}"/>
              </a:ext>
            </a:extLst>
          </p:cNvPr>
          <p:cNvSpPr txBox="1"/>
          <p:nvPr/>
        </p:nvSpPr>
        <p:spPr>
          <a:xfrm>
            <a:off x="1983586" y="2367419"/>
            <a:ext cx="3331923" cy="405589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JPEG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GIF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4400" dirty="0">
                <a:latin typeface="Helvetica Light" panose="020B0403020202020204" pitchFamily="34" charset="0"/>
              </a:rPr>
              <a:t>V</a:t>
            </a:r>
            <a:r>
              <a:rPr lang="en-US" sz="4000" dirty="0">
                <a:latin typeface="Helvetica Light" panose="020B0403020202020204" pitchFamily="34" charset="0"/>
              </a:rPr>
              <a:t>E</a:t>
            </a:r>
            <a:r>
              <a:rPr lang="en-US" sz="3600" dirty="0">
                <a:latin typeface="Helvetica Light" panose="020B0403020202020204" pitchFamily="34" charset="0"/>
              </a:rPr>
              <a:t>C</a:t>
            </a:r>
            <a:r>
              <a:rPr lang="en-US" sz="3200" dirty="0">
                <a:latin typeface="Helvetica Light" panose="020B0403020202020204" pitchFamily="34" charset="0"/>
              </a:rPr>
              <a:t>T</a:t>
            </a:r>
            <a:r>
              <a:rPr lang="en-US" sz="2800" dirty="0">
                <a:latin typeface="Helvetica Light" panose="020B0403020202020204" pitchFamily="34" charset="0"/>
              </a:rPr>
              <a:t>O</a:t>
            </a:r>
            <a:r>
              <a:rPr lang="en-US" sz="2400" dirty="0">
                <a:latin typeface="Helvetica Light" panose="020B0403020202020204" pitchFamily="34" charset="0"/>
              </a:rPr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SVG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EPS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0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FBDCB-D1C0-F1F5-D68E-3D1E31D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05" y="0"/>
            <a:ext cx="10296395" cy="6866007"/>
          </a:xfrm>
          <a:prstGeom prst="rect">
            <a:avLst/>
          </a:prstGeom>
        </p:spPr>
      </p:pic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AFA8506A-2B37-DAA2-B4B7-5C265FBE09A3}"/>
              </a:ext>
            </a:extLst>
          </p:cNvPr>
          <p:cNvSpPr/>
          <p:nvPr/>
        </p:nvSpPr>
        <p:spPr>
          <a:xfrm>
            <a:off x="0" y="0"/>
            <a:ext cx="1895605" cy="68660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2F42AB-6801-7DEF-F3B2-CAC1B213C9C6}"/>
              </a:ext>
            </a:extLst>
          </p:cNvPr>
          <p:cNvSpPr txBox="1">
            <a:spLocks/>
          </p:cNvSpPr>
          <p:nvPr/>
        </p:nvSpPr>
        <p:spPr>
          <a:xfrm rot="16200000">
            <a:off x="-2103130" y="297194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rgbClr val="FF0000"/>
                </a:solidFill>
                <a:latin typeface="Helvetica Light" panose="020B0403020202020204" pitchFamily="34" charset="0"/>
              </a:rPr>
              <a:t>RA</a:t>
            </a:r>
            <a:r>
              <a:rPr lang="en-US" sz="7600" dirty="0">
                <a:solidFill>
                  <a:srgbClr val="FFFF00"/>
                </a:solidFill>
                <a:latin typeface="Helvetica Light" panose="020B0403020202020204" pitchFamily="34" charset="0"/>
              </a:rPr>
              <a:t>S</a:t>
            </a:r>
            <a:r>
              <a:rPr lang="en-US" sz="7600" dirty="0">
                <a:solidFill>
                  <a:srgbClr val="00B050"/>
                </a:solidFill>
                <a:latin typeface="Helvetica Light" panose="020B0403020202020204" pitchFamily="34" charset="0"/>
              </a:rPr>
              <a:t>TA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RASTER</a:t>
            </a:r>
          </a:p>
        </p:txBody>
      </p:sp>
    </p:spTree>
    <p:extLst>
      <p:ext uri="{BB962C8B-B14F-4D97-AF65-F5344CB8AC3E}">
        <p14:creationId xmlns:p14="http://schemas.microsoft.com/office/powerpoint/2010/main" val="133192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234</TotalTime>
  <Words>250</Words>
  <Application>Microsoft Macintosh PowerPoint</Application>
  <PresentationFormat>Widescreen</PresentationFormat>
  <Paragraphs>108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Cooper Black</vt:lpstr>
      <vt:lpstr>Helvetica Light</vt:lpstr>
      <vt:lpstr>Helvetica Light Oblique</vt:lpstr>
      <vt:lpstr>Neris Thin</vt:lpstr>
      <vt:lpstr>Noteworthy Light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   H   A   P   E</vt:lpstr>
      <vt:lpstr>PowerPoint Presentation</vt:lpstr>
      <vt:lpstr>S  P    C  E  A  </vt:lpstr>
      <vt:lpstr>PowerPoint Presentation</vt:lpstr>
      <vt:lpstr>C O L O R</vt:lpstr>
      <vt:lpstr>C O L O R</vt:lpstr>
      <vt:lpstr>PowerPoint Presentation</vt:lpstr>
      <vt:lpstr> MOVEMENT </vt:lpstr>
      <vt:lpstr>PowerPoint Presentation</vt:lpstr>
      <vt:lpstr>PowerPoint Presentation</vt:lpstr>
      <vt:lpstr>PROPORTIONS</vt:lpstr>
      <vt:lpstr>PowerPoint Presentation</vt:lpstr>
      <vt:lpstr>PowerPoint Presentation</vt:lpstr>
      <vt:lpstr>TEXT  AND  FONTS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22</cp:revision>
  <dcterms:created xsi:type="dcterms:W3CDTF">2023-03-08T08:44:53Z</dcterms:created>
  <dcterms:modified xsi:type="dcterms:W3CDTF">2024-08-27T16:04:26Z</dcterms:modified>
</cp:coreProperties>
</file>